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 Bold" panose="020B0604020202020204" charset="0"/>
      <p:regular r:id="rId36"/>
    </p:embeddedFont>
    <p:embeddedFont>
      <p:font typeface="Poppins" panose="00000500000000000000" pitchFamily="2" charset="0"/>
      <p:regular r:id="rId37"/>
    </p:embeddedFont>
    <p:embeddedFont>
      <p:font typeface="Poppins Bold" panose="00000800000000000000" charset="0"/>
      <p:regular r:id="rId38"/>
    </p:embeddedFont>
    <p:embeddedFont>
      <p:font typeface="Poppins Semi-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ily Ferreira" userId="9aaeaea6ef72b91c" providerId="LiveId" clId="{6C931C91-FB5E-400B-83B2-DA0F124B61B6}"/>
    <pc:docChg chg="modSld">
      <pc:chgData name="Emmily Ferreira" userId="9aaeaea6ef72b91c" providerId="LiveId" clId="{6C931C91-FB5E-400B-83B2-DA0F124B61B6}" dt="2023-09-17T00:58:08.805" v="0" actId="14100"/>
      <pc:docMkLst>
        <pc:docMk/>
      </pc:docMkLst>
      <pc:sldChg chg="modSp mod">
        <pc:chgData name="Emmily Ferreira" userId="9aaeaea6ef72b91c" providerId="LiveId" clId="{6C931C91-FB5E-400B-83B2-DA0F124B61B6}" dt="2023-09-17T00:58:08.805" v="0" actId="14100"/>
        <pc:sldMkLst>
          <pc:docMk/>
          <pc:sldMk cId="0" sldId="263"/>
        </pc:sldMkLst>
        <pc:spChg chg="mod">
          <ac:chgData name="Emmily Ferreira" userId="9aaeaea6ef72b91c" providerId="LiveId" clId="{6C931C91-FB5E-400B-83B2-DA0F124B61B6}" dt="2023-09-17T00:58:08.805" v="0" actId="14100"/>
          <ac:spMkLst>
            <pc:docMk/>
            <pc:sldMk cId="0" sldId="263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1" b="-729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3695300" y="5359718"/>
            <a:ext cx="354447" cy="35444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E8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38254" y="3699324"/>
            <a:ext cx="5440719" cy="238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24E880"/>
                </a:solidFill>
                <a:latin typeface="Open Sans Bold"/>
              </a:rPr>
              <a:t>COW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16944" y="3699324"/>
            <a:ext cx="4955578" cy="238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FFFFFF"/>
                </a:solidFill>
                <a:latin typeface="Open Sans Bold"/>
              </a:rPr>
              <a:t>TECH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5208" y="4510789"/>
            <a:ext cx="7349305" cy="108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000000"/>
                </a:solidFill>
                <a:latin typeface="Poppins Semi-Bold"/>
              </a:rPr>
              <a:t>Documentação do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53941" y="4506822"/>
            <a:ext cx="2838852" cy="10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13A959"/>
                </a:solidFill>
                <a:latin typeface="Poppins Semi-Bold"/>
              </a:rPr>
              <a:t>Projeto</a:t>
            </a:r>
          </a:p>
        </p:txBody>
      </p:sp>
      <p:sp>
        <p:nvSpPr>
          <p:cNvPr id="4" name="Freeform 4"/>
          <p:cNvSpPr/>
          <p:nvPr/>
        </p:nvSpPr>
        <p:spPr>
          <a:xfrm>
            <a:off x="-3798183" y="0"/>
            <a:ext cx="4612837" cy="10279067"/>
          </a:xfrm>
          <a:custGeom>
            <a:avLst/>
            <a:gdLst/>
            <a:ahLst/>
            <a:cxnLst/>
            <a:rect l="l" t="t" r="r" b="b"/>
            <a:pathLst>
              <a:path w="4612837" h="10279067">
                <a:moveTo>
                  <a:pt x="0" y="0"/>
                </a:moveTo>
                <a:lnTo>
                  <a:pt x="4612837" y="0"/>
                </a:lnTo>
                <a:lnTo>
                  <a:pt x="4612837" y="10279067"/>
                </a:lnTo>
                <a:lnTo>
                  <a:pt x="0" y="1027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26" r="-24930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47324" y="4512772"/>
            <a:ext cx="9703425" cy="10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000000"/>
                </a:solidFill>
                <a:latin typeface="Poppins Semi-Bold"/>
              </a:rPr>
              <a:t>Ferramenta de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29802" y="4512772"/>
            <a:ext cx="7510874" cy="10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13A959"/>
                </a:solidFill>
                <a:latin typeface="Poppins Semi-Bold"/>
              </a:rPr>
              <a:t>Gestão de Projetos</a:t>
            </a:r>
          </a:p>
        </p:txBody>
      </p:sp>
      <p:sp>
        <p:nvSpPr>
          <p:cNvPr id="4" name="Freeform 4"/>
          <p:cNvSpPr/>
          <p:nvPr/>
        </p:nvSpPr>
        <p:spPr>
          <a:xfrm>
            <a:off x="-3798183" y="0"/>
            <a:ext cx="4612837" cy="10279067"/>
          </a:xfrm>
          <a:custGeom>
            <a:avLst/>
            <a:gdLst/>
            <a:ahLst/>
            <a:cxnLst/>
            <a:rect l="l" t="t" r="r" b="b"/>
            <a:pathLst>
              <a:path w="4612837" h="10279067">
                <a:moveTo>
                  <a:pt x="0" y="0"/>
                </a:moveTo>
                <a:lnTo>
                  <a:pt x="4612837" y="0"/>
                </a:lnTo>
                <a:lnTo>
                  <a:pt x="4612837" y="10279067"/>
                </a:lnTo>
                <a:lnTo>
                  <a:pt x="0" y="1027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26" r="-24930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5915" y="4506822"/>
            <a:ext cx="5012247" cy="10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000000"/>
                </a:solidFill>
                <a:latin typeface="Poppins Semi-Bold"/>
              </a:rPr>
              <a:t>Protótipo do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38162" y="4510789"/>
            <a:ext cx="6494154" cy="10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13A959"/>
                </a:solidFill>
                <a:latin typeface="Poppins Semi-Bold"/>
              </a:rPr>
              <a:t>Site Institucional</a:t>
            </a:r>
          </a:p>
        </p:txBody>
      </p:sp>
      <p:sp>
        <p:nvSpPr>
          <p:cNvPr id="4" name="Freeform 4"/>
          <p:cNvSpPr/>
          <p:nvPr/>
        </p:nvSpPr>
        <p:spPr>
          <a:xfrm>
            <a:off x="-3798183" y="0"/>
            <a:ext cx="4612837" cy="10279067"/>
          </a:xfrm>
          <a:custGeom>
            <a:avLst/>
            <a:gdLst/>
            <a:ahLst/>
            <a:cxnLst/>
            <a:rect l="l" t="t" r="r" b="b"/>
            <a:pathLst>
              <a:path w="4612837" h="10279067">
                <a:moveTo>
                  <a:pt x="0" y="0"/>
                </a:moveTo>
                <a:lnTo>
                  <a:pt x="4612837" y="0"/>
                </a:lnTo>
                <a:lnTo>
                  <a:pt x="4612837" y="10279067"/>
                </a:lnTo>
                <a:lnTo>
                  <a:pt x="0" y="1027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26" r="-24930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862" y="725805"/>
            <a:ext cx="5410803" cy="5479370"/>
          </a:xfrm>
          <a:custGeom>
            <a:avLst/>
            <a:gdLst/>
            <a:ahLst/>
            <a:cxnLst/>
            <a:rect l="l" t="t" r="r" b="b"/>
            <a:pathLst>
              <a:path w="5410803" h="5479370">
                <a:moveTo>
                  <a:pt x="0" y="0"/>
                </a:moveTo>
                <a:lnTo>
                  <a:pt x="5410803" y="0"/>
                </a:lnTo>
                <a:lnTo>
                  <a:pt x="5410803" y="5479370"/>
                </a:lnTo>
                <a:lnTo>
                  <a:pt x="0" y="54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493"/>
            </a:stretch>
          </a:blipFill>
          <a:ln cap="sq">
            <a:noFill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77862" y="6205175"/>
            <a:ext cx="5410803" cy="2644873"/>
          </a:xfrm>
          <a:custGeom>
            <a:avLst/>
            <a:gdLst/>
            <a:ahLst/>
            <a:cxnLst/>
            <a:rect l="l" t="t" r="r" b="b"/>
            <a:pathLst>
              <a:path w="5410803" h="2644873">
                <a:moveTo>
                  <a:pt x="0" y="0"/>
                </a:moveTo>
                <a:lnTo>
                  <a:pt x="5410803" y="0"/>
                </a:lnTo>
                <a:lnTo>
                  <a:pt x="5410803" y="2644873"/>
                </a:lnTo>
                <a:lnTo>
                  <a:pt x="0" y="264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042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4182" y="3986264"/>
            <a:ext cx="4058162" cy="2218912"/>
          </a:xfrm>
          <a:custGeom>
            <a:avLst/>
            <a:gdLst/>
            <a:ahLst/>
            <a:cxnLst/>
            <a:rect l="l" t="t" r="r" b="b"/>
            <a:pathLst>
              <a:path w="4058162" h="2218912">
                <a:moveTo>
                  <a:pt x="0" y="0"/>
                </a:moveTo>
                <a:lnTo>
                  <a:pt x="4058162" y="0"/>
                </a:lnTo>
                <a:lnTo>
                  <a:pt x="4058162" y="2218911"/>
                </a:lnTo>
                <a:lnTo>
                  <a:pt x="0" y="2218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77862" y="6205175"/>
            <a:ext cx="5413830" cy="2722427"/>
          </a:xfrm>
          <a:custGeom>
            <a:avLst/>
            <a:gdLst/>
            <a:ahLst/>
            <a:cxnLst/>
            <a:rect l="l" t="t" r="r" b="b"/>
            <a:pathLst>
              <a:path w="5413830" h="2722427">
                <a:moveTo>
                  <a:pt x="0" y="0"/>
                </a:moveTo>
                <a:lnTo>
                  <a:pt x="5413830" y="0"/>
                </a:lnTo>
                <a:lnTo>
                  <a:pt x="5413830" y="2722428"/>
                </a:lnTo>
                <a:lnTo>
                  <a:pt x="0" y="272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534617" y="3327087"/>
            <a:ext cx="5792232" cy="4490231"/>
          </a:xfrm>
          <a:custGeom>
            <a:avLst/>
            <a:gdLst/>
            <a:ahLst/>
            <a:cxnLst/>
            <a:rect l="l" t="t" r="r" b="b"/>
            <a:pathLst>
              <a:path w="5792232" h="4490231">
                <a:moveTo>
                  <a:pt x="0" y="0"/>
                </a:moveTo>
                <a:lnTo>
                  <a:pt x="5792232" y="0"/>
                </a:lnTo>
                <a:lnTo>
                  <a:pt x="5792232" y="4490232"/>
                </a:lnTo>
                <a:lnTo>
                  <a:pt x="0" y="4490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932785" y="8008390"/>
            <a:ext cx="5066450" cy="841658"/>
          </a:xfrm>
          <a:custGeom>
            <a:avLst/>
            <a:gdLst/>
            <a:ahLst/>
            <a:cxnLst/>
            <a:rect l="l" t="t" r="r" b="b"/>
            <a:pathLst>
              <a:path w="5066450" h="841658">
                <a:moveTo>
                  <a:pt x="0" y="0"/>
                </a:moveTo>
                <a:lnTo>
                  <a:pt x="5066450" y="0"/>
                </a:lnTo>
                <a:lnTo>
                  <a:pt x="5066450" y="841658"/>
                </a:lnTo>
                <a:lnTo>
                  <a:pt x="0" y="841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69774" y="3327087"/>
            <a:ext cx="5205356" cy="6079438"/>
          </a:xfrm>
          <a:custGeom>
            <a:avLst/>
            <a:gdLst/>
            <a:ahLst/>
            <a:cxnLst/>
            <a:rect l="l" t="t" r="r" b="b"/>
            <a:pathLst>
              <a:path w="5205356" h="6079438">
                <a:moveTo>
                  <a:pt x="0" y="0"/>
                </a:moveTo>
                <a:lnTo>
                  <a:pt x="5205356" y="0"/>
                </a:lnTo>
                <a:lnTo>
                  <a:pt x="5205356" y="6079439"/>
                </a:lnTo>
                <a:lnTo>
                  <a:pt x="0" y="6079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5585161" y="4106821"/>
            <a:ext cx="2951258" cy="1465382"/>
          </a:xfrm>
          <a:custGeom>
            <a:avLst/>
            <a:gdLst/>
            <a:ahLst/>
            <a:cxnLst/>
            <a:rect l="l" t="t" r="r" b="b"/>
            <a:pathLst>
              <a:path w="2951258" h="1465382">
                <a:moveTo>
                  <a:pt x="0" y="0"/>
                </a:moveTo>
                <a:lnTo>
                  <a:pt x="2951258" y="0"/>
                </a:lnTo>
                <a:lnTo>
                  <a:pt x="2951258" y="1465382"/>
                </a:lnTo>
                <a:lnTo>
                  <a:pt x="0" y="1465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2869774" y="7895951"/>
            <a:ext cx="5205356" cy="1510575"/>
          </a:xfrm>
          <a:custGeom>
            <a:avLst/>
            <a:gdLst/>
            <a:ahLst/>
            <a:cxnLst/>
            <a:rect l="l" t="t" r="r" b="b"/>
            <a:pathLst>
              <a:path w="5205356" h="1510575">
                <a:moveTo>
                  <a:pt x="0" y="0"/>
                </a:moveTo>
                <a:lnTo>
                  <a:pt x="5205356" y="0"/>
                </a:lnTo>
                <a:lnTo>
                  <a:pt x="5205356" y="1510575"/>
                </a:lnTo>
                <a:lnTo>
                  <a:pt x="0" y="1510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331" r="-53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554834" y="1430402"/>
            <a:ext cx="177201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 Bold"/>
              </a:rPr>
              <a:t>Tela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9235" y="1420877"/>
            <a:ext cx="2491513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</a:pPr>
            <a:r>
              <a:rPr lang="en-US" sz="5099">
                <a:solidFill>
                  <a:srgbClr val="13A959"/>
                </a:solidFill>
                <a:latin typeface="Poppins Semi-Bold"/>
              </a:rPr>
              <a:t> Inicial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6154" y="1830289"/>
            <a:ext cx="10095693" cy="8128624"/>
          </a:xfrm>
          <a:custGeom>
            <a:avLst/>
            <a:gdLst/>
            <a:ahLst/>
            <a:cxnLst/>
            <a:rect l="l" t="t" r="r" b="b"/>
            <a:pathLst>
              <a:path w="10095693" h="8128624">
                <a:moveTo>
                  <a:pt x="0" y="0"/>
                </a:moveTo>
                <a:lnTo>
                  <a:pt x="10095692" y="0"/>
                </a:lnTo>
                <a:lnTo>
                  <a:pt x="10095692" y="8128623"/>
                </a:lnTo>
                <a:lnTo>
                  <a:pt x="0" y="812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806283" y="904876"/>
            <a:ext cx="1242840" cy="72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Poppins Bold"/>
              </a:rPr>
              <a:t>Tela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74322" y="914400"/>
            <a:ext cx="340739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A959"/>
                </a:solidFill>
                <a:latin typeface="Poppins Semi-Bold"/>
              </a:rPr>
              <a:t>Calculadora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2665" y="1610730"/>
            <a:ext cx="14642670" cy="8400709"/>
          </a:xfrm>
          <a:custGeom>
            <a:avLst/>
            <a:gdLst/>
            <a:ahLst/>
            <a:cxnLst/>
            <a:rect l="l" t="t" r="r" b="b"/>
            <a:pathLst>
              <a:path w="14642670" h="8400709">
                <a:moveTo>
                  <a:pt x="0" y="0"/>
                </a:moveTo>
                <a:lnTo>
                  <a:pt x="14642670" y="0"/>
                </a:lnTo>
                <a:lnTo>
                  <a:pt x="14642670" y="8400709"/>
                </a:lnTo>
                <a:lnTo>
                  <a:pt x="0" y="8400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136723" y="611724"/>
            <a:ext cx="1772014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Poppins Bold"/>
              </a:rPr>
              <a:t>Tela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0319" y="611724"/>
            <a:ext cx="2690958" cy="72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13A959"/>
                </a:solidFill>
                <a:latin typeface="Poppins Semi-Bold"/>
              </a:rPr>
              <a:t>Cadastro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9136" y="1209848"/>
            <a:ext cx="16549728" cy="9478653"/>
          </a:xfrm>
          <a:custGeom>
            <a:avLst/>
            <a:gdLst/>
            <a:ahLst/>
            <a:cxnLst/>
            <a:rect l="l" t="t" r="r" b="b"/>
            <a:pathLst>
              <a:path w="16549728" h="9478653">
                <a:moveTo>
                  <a:pt x="0" y="0"/>
                </a:moveTo>
                <a:lnTo>
                  <a:pt x="16549728" y="0"/>
                </a:lnTo>
                <a:lnTo>
                  <a:pt x="16549728" y="9478653"/>
                </a:lnTo>
                <a:lnTo>
                  <a:pt x="0" y="9478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136723" y="301625"/>
            <a:ext cx="1772014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Poppins Bold"/>
              </a:rPr>
              <a:t>Tela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0319" y="301626"/>
            <a:ext cx="2690958" cy="72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13A959"/>
                </a:solidFill>
                <a:latin typeface="Poppins Semi-Bold"/>
              </a:rPr>
              <a:t>Cadastro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8297" y="1381682"/>
            <a:ext cx="14251407" cy="8343387"/>
          </a:xfrm>
          <a:custGeom>
            <a:avLst/>
            <a:gdLst/>
            <a:ahLst/>
            <a:cxnLst/>
            <a:rect l="l" t="t" r="r" b="b"/>
            <a:pathLst>
              <a:path w="14251407" h="8343387">
                <a:moveTo>
                  <a:pt x="0" y="0"/>
                </a:moveTo>
                <a:lnTo>
                  <a:pt x="14251406" y="0"/>
                </a:lnTo>
                <a:lnTo>
                  <a:pt x="14251406" y="8343387"/>
                </a:lnTo>
                <a:lnTo>
                  <a:pt x="0" y="8343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969566" y="301625"/>
            <a:ext cx="1772014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Poppins Bold"/>
              </a:rPr>
              <a:t>Tela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93163" y="301626"/>
            <a:ext cx="2690958" cy="72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13A959"/>
                </a:solidFill>
                <a:latin typeface="Poppins Semi-Bold"/>
              </a:rPr>
              <a:t>Cadastro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3978" y="1242067"/>
            <a:ext cx="17420044" cy="8710022"/>
          </a:xfrm>
          <a:custGeom>
            <a:avLst/>
            <a:gdLst/>
            <a:ahLst/>
            <a:cxnLst/>
            <a:rect l="l" t="t" r="r" b="b"/>
            <a:pathLst>
              <a:path w="17420044" h="8710022">
                <a:moveTo>
                  <a:pt x="0" y="0"/>
                </a:moveTo>
                <a:lnTo>
                  <a:pt x="17420044" y="0"/>
                </a:lnTo>
                <a:lnTo>
                  <a:pt x="17420044" y="8710022"/>
                </a:lnTo>
                <a:lnTo>
                  <a:pt x="0" y="871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136723" y="301625"/>
            <a:ext cx="1772014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Poppins Bold"/>
              </a:rPr>
              <a:t>Tela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0319" y="301626"/>
            <a:ext cx="2690958" cy="72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13A959"/>
                </a:solidFill>
                <a:latin typeface="Poppins Semi-Bold"/>
              </a:rPr>
              <a:t>Cadastro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544" y="1028700"/>
            <a:ext cx="16378913" cy="9935055"/>
          </a:xfrm>
          <a:custGeom>
            <a:avLst/>
            <a:gdLst/>
            <a:ahLst/>
            <a:cxnLst/>
            <a:rect l="l" t="t" r="r" b="b"/>
            <a:pathLst>
              <a:path w="16378913" h="9935055">
                <a:moveTo>
                  <a:pt x="0" y="0"/>
                </a:moveTo>
                <a:lnTo>
                  <a:pt x="16378912" y="0"/>
                </a:lnTo>
                <a:lnTo>
                  <a:pt x="16378912" y="9935055"/>
                </a:lnTo>
                <a:lnTo>
                  <a:pt x="0" y="9935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030391" y="160020"/>
            <a:ext cx="177201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Tela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92187" y="160019"/>
            <a:ext cx="4206300" cy="86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13A959"/>
                </a:solidFill>
                <a:latin typeface="Poppins Semi-Bold"/>
              </a:rPr>
              <a:t>Login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7784" y="7742466"/>
            <a:ext cx="2377493" cy="462848"/>
            <a:chOff x="0" y="0"/>
            <a:chExt cx="812800" cy="1582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58235"/>
            </a:xfrm>
            <a:custGeom>
              <a:avLst/>
              <a:gdLst/>
              <a:ahLst/>
              <a:cxnLst/>
              <a:rect l="l" t="t" r="r" b="b"/>
              <a:pathLst>
                <a:path w="812800" h="158235">
                  <a:moveTo>
                    <a:pt x="0" y="0"/>
                  </a:moveTo>
                  <a:lnTo>
                    <a:pt x="812800" y="0"/>
                  </a:lnTo>
                  <a:lnTo>
                    <a:pt x="812800" y="158235"/>
                  </a:lnTo>
                  <a:lnTo>
                    <a:pt x="0" y="158235"/>
                  </a:lnTo>
                  <a:close/>
                </a:path>
              </a:pathLst>
            </a:custGeom>
            <a:solidFill>
              <a:srgbClr val="13A9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35305" y="3170344"/>
            <a:ext cx="4552695" cy="7116656"/>
          </a:xfrm>
          <a:custGeom>
            <a:avLst/>
            <a:gdLst/>
            <a:ahLst/>
            <a:cxnLst/>
            <a:rect l="l" t="t" r="r" b="b"/>
            <a:pathLst>
              <a:path w="4552695" h="7116656">
                <a:moveTo>
                  <a:pt x="0" y="0"/>
                </a:moveTo>
                <a:lnTo>
                  <a:pt x="4552695" y="0"/>
                </a:lnTo>
                <a:lnTo>
                  <a:pt x="4552695" y="7116656"/>
                </a:lnTo>
                <a:lnTo>
                  <a:pt x="0" y="7116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5" r="-21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570660" y="965124"/>
            <a:ext cx="6688640" cy="8293176"/>
          </a:xfrm>
          <a:custGeom>
            <a:avLst/>
            <a:gdLst/>
            <a:ahLst/>
            <a:cxnLst/>
            <a:rect l="l" t="t" r="r" b="b"/>
            <a:pathLst>
              <a:path w="6688640" h="8293176">
                <a:moveTo>
                  <a:pt x="0" y="0"/>
                </a:moveTo>
                <a:lnTo>
                  <a:pt x="6688640" y="0"/>
                </a:lnTo>
                <a:lnTo>
                  <a:pt x="6688640" y="8293176"/>
                </a:lnTo>
                <a:lnTo>
                  <a:pt x="0" y="8293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03" r="-2778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817784" y="2645461"/>
            <a:ext cx="7748087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Poppins Semi-Bold"/>
              </a:rPr>
              <a:t>Segmento de Mercado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7784" y="3569386"/>
            <a:ext cx="7326216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Pecuária de Leite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7784" y="4960197"/>
            <a:ext cx="6915676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Pecuária de leite é a criação de gado com o objetivo de produção de leite, em sua maioria para a indústria de laticínios.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3683" y="1286843"/>
            <a:ext cx="16197008" cy="8763874"/>
          </a:xfrm>
          <a:custGeom>
            <a:avLst/>
            <a:gdLst/>
            <a:ahLst/>
            <a:cxnLst/>
            <a:rect l="l" t="t" r="r" b="b"/>
            <a:pathLst>
              <a:path w="16197008" h="8763874">
                <a:moveTo>
                  <a:pt x="0" y="0"/>
                </a:moveTo>
                <a:lnTo>
                  <a:pt x="16197008" y="0"/>
                </a:lnTo>
                <a:lnTo>
                  <a:pt x="16197008" y="8763874"/>
                </a:lnTo>
                <a:lnTo>
                  <a:pt x="0" y="8763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5266478" y="418163"/>
            <a:ext cx="177201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Tela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8273" y="418162"/>
            <a:ext cx="7809723" cy="86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13A959"/>
                </a:solidFill>
                <a:latin typeface="Poppins Semi-Bold"/>
              </a:rPr>
              <a:t>Login - Redefinir senha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10061"/>
            <a:ext cx="16971984" cy="8485992"/>
          </a:xfrm>
          <a:custGeom>
            <a:avLst/>
            <a:gdLst/>
            <a:ahLst/>
            <a:cxnLst/>
            <a:rect l="l" t="t" r="r" b="b"/>
            <a:pathLst>
              <a:path w="16971984" h="8485992">
                <a:moveTo>
                  <a:pt x="0" y="0"/>
                </a:moveTo>
                <a:lnTo>
                  <a:pt x="16971984" y="0"/>
                </a:lnTo>
                <a:lnTo>
                  <a:pt x="16971984" y="8485992"/>
                </a:lnTo>
                <a:lnTo>
                  <a:pt x="0" y="848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396697"/>
            <a:ext cx="177201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Tela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60602"/>
            <a:ext cx="56227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13A959"/>
                </a:solidFill>
                <a:latin typeface="Poppins Semi-Bold"/>
              </a:rPr>
              <a:t>Inicial - Sistema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7061" y="3242778"/>
            <a:ext cx="7580000" cy="4612868"/>
          </a:xfrm>
          <a:custGeom>
            <a:avLst/>
            <a:gdLst/>
            <a:ahLst/>
            <a:cxnLst/>
            <a:rect l="l" t="t" r="r" b="b"/>
            <a:pathLst>
              <a:path w="7580000" h="4612868">
                <a:moveTo>
                  <a:pt x="0" y="0"/>
                </a:moveTo>
                <a:lnTo>
                  <a:pt x="7580000" y="0"/>
                </a:lnTo>
                <a:lnTo>
                  <a:pt x="7580000" y="4612868"/>
                </a:lnTo>
                <a:lnTo>
                  <a:pt x="0" y="461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66877" y="2504183"/>
            <a:ext cx="9720184" cy="5943363"/>
          </a:xfrm>
          <a:custGeom>
            <a:avLst/>
            <a:gdLst/>
            <a:ahLst/>
            <a:cxnLst/>
            <a:rect l="l" t="t" r="r" b="b"/>
            <a:pathLst>
              <a:path w="9720184" h="5943363">
                <a:moveTo>
                  <a:pt x="0" y="0"/>
                </a:moveTo>
                <a:lnTo>
                  <a:pt x="9720184" y="0"/>
                </a:lnTo>
                <a:lnTo>
                  <a:pt x="9720184" y="5943362"/>
                </a:lnTo>
                <a:lnTo>
                  <a:pt x="0" y="5943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1151077"/>
            <a:ext cx="219576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A959"/>
                </a:solidFill>
                <a:latin typeface="Poppins Semi-Bold"/>
              </a:rPr>
              <a:t>Sistema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0161" y="1993060"/>
            <a:ext cx="12271590" cy="7357541"/>
          </a:xfrm>
          <a:custGeom>
            <a:avLst/>
            <a:gdLst/>
            <a:ahLst/>
            <a:cxnLst/>
            <a:rect l="l" t="t" r="r" b="b"/>
            <a:pathLst>
              <a:path w="12271590" h="7357541">
                <a:moveTo>
                  <a:pt x="0" y="0"/>
                </a:moveTo>
                <a:lnTo>
                  <a:pt x="12271590" y="0"/>
                </a:lnTo>
                <a:lnTo>
                  <a:pt x="12271590" y="7357541"/>
                </a:lnTo>
                <a:lnTo>
                  <a:pt x="0" y="7357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9"/>
            </a:stretch>
          </a:blipFill>
          <a:ln cap="sq">
            <a:noFill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297482" y="1175847"/>
            <a:ext cx="8059765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13A959"/>
                </a:solidFill>
                <a:latin typeface="Poppins Semi-Bold"/>
              </a:rPr>
              <a:t>Cadastro de sensor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9092" y="1079994"/>
            <a:ext cx="219576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3A959"/>
                </a:solidFill>
                <a:latin typeface="Poppins Semi-Bold"/>
              </a:rPr>
              <a:t>Sistema</a:t>
            </a:r>
          </a:p>
        </p:txBody>
      </p:sp>
      <p:sp>
        <p:nvSpPr>
          <p:cNvPr id="3" name="Freeform 3"/>
          <p:cNvSpPr/>
          <p:nvPr/>
        </p:nvSpPr>
        <p:spPr>
          <a:xfrm>
            <a:off x="2326976" y="2192496"/>
            <a:ext cx="13634049" cy="5902008"/>
          </a:xfrm>
          <a:custGeom>
            <a:avLst/>
            <a:gdLst/>
            <a:ahLst/>
            <a:cxnLst/>
            <a:rect l="l" t="t" r="r" b="b"/>
            <a:pathLst>
              <a:path w="13634049" h="5902008">
                <a:moveTo>
                  <a:pt x="0" y="0"/>
                </a:moveTo>
                <a:lnTo>
                  <a:pt x="13634048" y="0"/>
                </a:lnTo>
                <a:lnTo>
                  <a:pt x="13634048" y="5902008"/>
                </a:lnTo>
                <a:lnTo>
                  <a:pt x="0" y="5902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2" r="-2705" b="-235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333" y="1766738"/>
            <a:ext cx="10923335" cy="7903086"/>
          </a:xfrm>
          <a:custGeom>
            <a:avLst/>
            <a:gdLst/>
            <a:ahLst/>
            <a:cxnLst/>
            <a:rect l="l" t="t" r="r" b="b"/>
            <a:pathLst>
              <a:path w="10923335" h="7903086">
                <a:moveTo>
                  <a:pt x="0" y="0"/>
                </a:moveTo>
                <a:lnTo>
                  <a:pt x="10923334" y="0"/>
                </a:lnTo>
                <a:lnTo>
                  <a:pt x="10923334" y="7903086"/>
                </a:lnTo>
                <a:lnTo>
                  <a:pt x="0" y="790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15" r="-1061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5489045" y="658813"/>
            <a:ext cx="7309909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13A959"/>
                </a:solidFill>
                <a:latin typeface="Poppins Semi-Bold"/>
              </a:rPr>
              <a:t>Gerenciamento de Funcionário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14537" y="1391602"/>
            <a:ext cx="9467194" cy="8174317"/>
          </a:xfrm>
          <a:custGeom>
            <a:avLst/>
            <a:gdLst/>
            <a:ahLst/>
            <a:cxnLst/>
            <a:rect l="l" t="t" r="r" b="b"/>
            <a:pathLst>
              <a:path w="9467194" h="8174317">
                <a:moveTo>
                  <a:pt x="0" y="0"/>
                </a:moveTo>
                <a:lnTo>
                  <a:pt x="9467194" y="0"/>
                </a:lnTo>
                <a:lnTo>
                  <a:pt x="9467194" y="8174318"/>
                </a:lnTo>
                <a:lnTo>
                  <a:pt x="0" y="8174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77201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Tela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53928" y="311299"/>
            <a:ext cx="3407394" cy="717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Semi-Bold"/>
              </a:rPr>
              <a:t>Alerta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75299" y="4512276"/>
            <a:ext cx="3308791" cy="108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000000"/>
                </a:solidFill>
                <a:latin typeface="Poppins Bold"/>
              </a:rPr>
              <a:t>Tabelas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384090" y="4513268"/>
            <a:ext cx="2828611" cy="10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13A959"/>
                </a:solidFill>
                <a:latin typeface="Poppins Semi-Bold"/>
              </a:rPr>
              <a:t>MySQL</a:t>
            </a:r>
          </a:p>
        </p:txBody>
      </p:sp>
      <p:sp>
        <p:nvSpPr>
          <p:cNvPr id="4" name="Freeform 4"/>
          <p:cNvSpPr/>
          <p:nvPr/>
        </p:nvSpPr>
        <p:spPr>
          <a:xfrm>
            <a:off x="-3798183" y="0"/>
            <a:ext cx="4612837" cy="10279067"/>
          </a:xfrm>
          <a:custGeom>
            <a:avLst/>
            <a:gdLst/>
            <a:ahLst/>
            <a:cxnLst/>
            <a:rect l="l" t="t" r="r" b="b"/>
            <a:pathLst>
              <a:path w="4612837" h="10279067">
                <a:moveTo>
                  <a:pt x="0" y="0"/>
                </a:moveTo>
                <a:lnTo>
                  <a:pt x="4612837" y="0"/>
                </a:lnTo>
                <a:lnTo>
                  <a:pt x="4612837" y="10279067"/>
                </a:lnTo>
                <a:lnTo>
                  <a:pt x="0" y="1027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26" r="-24930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8160" y="368086"/>
            <a:ext cx="7853336" cy="5778500"/>
          </a:xfrm>
          <a:custGeom>
            <a:avLst/>
            <a:gdLst/>
            <a:ahLst/>
            <a:cxnLst/>
            <a:rect l="l" t="t" r="r" b="b"/>
            <a:pathLst>
              <a:path w="7853336" h="5778500">
                <a:moveTo>
                  <a:pt x="0" y="0"/>
                </a:moveTo>
                <a:lnTo>
                  <a:pt x="7853336" y="0"/>
                </a:lnTo>
                <a:lnTo>
                  <a:pt x="7853336" y="5778500"/>
                </a:lnTo>
                <a:lnTo>
                  <a:pt x="0" y="577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25" t="-8334" r="-2089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792674" y="4844640"/>
            <a:ext cx="5783362" cy="4296875"/>
          </a:xfrm>
          <a:custGeom>
            <a:avLst/>
            <a:gdLst/>
            <a:ahLst/>
            <a:cxnLst/>
            <a:rect l="l" t="t" r="r" b="b"/>
            <a:pathLst>
              <a:path w="5783362" h="4296875">
                <a:moveTo>
                  <a:pt x="0" y="0"/>
                </a:moveTo>
                <a:lnTo>
                  <a:pt x="5783362" y="0"/>
                </a:lnTo>
                <a:lnTo>
                  <a:pt x="5783362" y="4296875"/>
                </a:lnTo>
                <a:lnTo>
                  <a:pt x="0" y="4296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885825"/>
            <a:ext cx="8497809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Poppins Semi-Bold"/>
              </a:rPr>
              <a:t>Sensor</a:t>
            </a:r>
            <a:r>
              <a:rPr lang="en-US" sz="5200">
                <a:solidFill>
                  <a:srgbClr val="13A959"/>
                </a:solidFill>
                <a:latin typeface="Poppins Semi-Bold"/>
              </a:rPr>
              <a:t> DHT11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24302"/>
            <a:ext cx="6788535" cy="596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DHT11</a:t>
            </a:r>
            <a:r>
              <a:rPr lang="en-US" sz="2499">
                <a:solidFill>
                  <a:srgbClr val="000000"/>
                </a:solidFill>
                <a:latin typeface="Poppins"/>
              </a:rPr>
              <a:t>: sensor de temperatura e umidade;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</a:rPr>
              <a:t>Sensor integrado a um Arduino para coletar e processamento de dados;</a:t>
            </a:r>
          </a:p>
          <a:p>
            <a:pPr>
              <a:lnSpc>
                <a:spcPts val="4749"/>
              </a:lnSpc>
            </a:pPr>
            <a:endParaRPr lang="en-US" sz="2499">
              <a:solidFill>
                <a:srgbClr val="000000"/>
              </a:solidFill>
              <a:latin typeface="Poppins"/>
            </a:endParaRP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Motivo de uso: 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</a:rPr>
              <a:t>Fornece leituras de temperatura e umidade relativa em %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</a:rPr>
              <a:t>Economia de  espaço e recursos</a:t>
            </a:r>
          </a:p>
          <a:p>
            <a:pPr>
              <a:lnSpc>
                <a:spcPts val="4749"/>
              </a:lnSpc>
            </a:pPr>
            <a:endParaRPr lang="en-US" sz="2499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437567" cy="10287000"/>
            <a:chOff x="0" y="0"/>
            <a:chExt cx="1152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244" cy="2709333"/>
            </a:xfrm>
            <a:custGeom>
              <a:avLst/>
              <a:gdLst/>
              <a:ahLst/>
              <a:cxnLst/>
              <a:rect l="l" t="t" r="r" b="b"/>
              <a:pathLst>
                <a:path w="115244" h="2709333">
                  <a:moveTo>
                    <a:pt x="0" y="0"/>
                  </a:moveTo>
                  <a:lnTo>
                    <a:pt x="115244" y="0"/>
                  </a:lnTo>
                  <a:lnTo>
                    <a:pt x="1152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A9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83565" y="0"/>
            <a:ext cx="9004435" cy="10287000"/>
          </a:xfrm>
          <a:custGeom>
            <a:avLst/>
            <a:gdLst/>
            <a:ahLst/>
            <a:cxnLst/>
            <a:rect l="l" t="t" r="r" b="b"/>
            <a:pathLst>
              <a:path w="9004435" h="10287000">
                <a:moveTo>
                  <a:pt x="0" y="0"/>
                </a:moveTo>
                <a:lnTo>
                  <a:pt x="9004435" y="0"/>
                </a:lnTo>
                <a:lnTo>
                  <a:pt x="9004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16" r="-5415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885825"/>
            <a:ext cx="5478199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Poppins Semi-Bold"/>
              </a:rPr>
              <a:t>Conclusão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87184"/>
            <a:ext cx="6104463" cy="819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13A959"/>
                </a:solidFill>
                <a:latin typeface="Poppins Semi-Bold"/>
              </a:rPr>
              <a:t>Próximos passos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70342"/>
            <a:ext cx="7170700" cy="348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Programar o protótipo do site;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Configurar e programar o sensor;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Disponibilizar uma demonstração do sistema para o cliente, em busca de feedbacks de melhorias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0192"/>
            <a:ext cx="6254580" cy="10517192"/>
          </a:xfrm>
          <a:custGeom>
            <a:avLst/>
            <a:gdLst/>
            <a:ahLst/>
            <a:cxnLst/>
            <a:rect l="l" t="t" r="r" b="b"/>
            <a:pathLst>
              <a:path w="6254580" h="10517192">
                <a:moveTo>
                  <a:pt x="0" y="0"/>
                </a:moveTo>
                <a:lnTo>
                  <a:pt x="6254580" y="0"/>
                </a:lnTo>
                <a:lnTo>
                  <a:pt x="6254580" y="10517192"/>
                </a:lnTo>
                <a:lnTo>
                  <a:pt x="0" y="10517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508" r="-3562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433033" y="885825"/>
            <a:ext cx="7667335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Contexto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79019" y="3236294"/>
            <a:ext cx="10998112" cy="653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endParaRPr/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Produção de gado de leite no Brasil: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antiga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, lugar de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destaque 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na cultura, sociedade e economia;</a:t>
            </a:r>
          </a:p>
          <a:p>
            <a:pPr>
              <a:lnSpc>
                <a:spcPts val="2499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 marL="604519" lvl="1" indent="-302260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Brasil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: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3º produtor 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de leite no mundo;</a:t>
            </a:r>
          </a:p>
          <a:p>
            <a:pPr>
              <a:lnSpc>
                <a:spcPts val="2499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 marL="604519" lvl="1" indent="-302260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Emprega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4 milhões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 de pessoas em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98%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 dos municípios;</a:t>
            </a:r>
          </a:p>
          <a:p>
            <a:pPr>
              <a:lnSpc>
                <a:spcPts val="2499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 marL="604519" lvl="1" indent="-302260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7º setor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mais relevante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 do agronegócio brasileiro.</a:t>
            </a:r>
          </a:p>
          <a:p>
            <a:pPr>
              <a:lnSpc>
                <a:spcPts val="4247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616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616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1157" y="2144445"/>
            <a:ext cx="8033837" cy="50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 Semi-Bold"/>
              </a:rPr>
              <a:t>Importância da Produção de Leite no Brasil: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1" b="-729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4153082" y="5459308"/>
            <a:ext cx="334247" cy="33424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E8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00671" y="3338860"/>
            <a:ext cx="10686658" cy="238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24E880"/>
                </a:solidFill>
                <a:latin typeface="Open Sans Bold"/>
              </a:rPr>
              <a:t>OBRI</a:t>
            </a:r>
            <a:r>
              <a:rPr lang="en-US" sz="13897" spc="708">
                <a:solidFill>
                  <a:srgbClr val="FFFFFF"/>
                </a:solidFill>
                <a:latin typeface="Open Sans Bold"/>
              </a:rPr>
              <a:t>GADO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68223" y="5754768"/>
            <a:ext cx="227577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spc="326">
                <a:solidFill>
                  <a:srgbClr val="24E880"/>
                </a:solidFill>
                <a:latin typeface="Open Sans Bold"/>
              </a:rPr>
              <a:t>COW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5754768"/>
            <a:ext cx="2253921" cy="1094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 spc="326">
                <a:solidFill>
                  <a:srgbClr val="FFFFFF"/>
                </a:solidFill>
                <a:latin typeface="Open Sans Bold"/>
              </a:rPr>
              <a:t>TECH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0192"/>
            <a:ext cx="6254580" cy="10517192"/>
          </a:xfrm>
          <a:custGeom>
            <a:avLst/>
            <a:gdLst/>
            <a:ahLst/>
            <a:cxnLst/>
            <a:rect l="l" t="t" r="r" b="b"/>
            <a:pathLst>
              <a:path w="6254580" h="10517192">
                <a:moveTo>
                  <a:pt x="0" y="0"/>
                </a:moveTo>
                <a:lnTo>
                  <a:pt x="6254580" y="0"/>
                </a:lnTo>
                <a:lnTo>
                  <a:pt x="6254580" y="10517192"/>
                </a:lnTo>
                <a:lnTo>
                  <a:pt x="0" y="10517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508" r="-3562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650864" y="885825"/>
            <a:ext cx="7667335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Contexto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50017" y="2825787"/>
            <a:ext cx="10998112" cy="3071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/>
          </a:p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"/>
              </a:rPr>
              <a:t>Faturamento Indústria de leite:  + </a:t>
            </a:r>
            <a:r>
              <a:rPr lang="en-US" sz="2800">
                <a:solidFill>
                  <a:srgbClr val="FFFFFF"/>
                </a:solidFill>
                <a:latin typeface="Poppins Bold"/>
              </a:rPr>
              <a:t>R$ 35 bilhões;</a:t>
            </a:r>
          </a:p>
          <a:p>
            <a:pPr>
              <a:lnSpc>
                <a:spcPts val="980"/>
              </a:lnSpc>
            </a:pPr>
            <a:endParaRPr lang="en-US" sz="2800">
              <a:solidFill>
                <a:srgbClr val="FFFFFF"/>
              </a:solidFill>
              <a:latin typeface="Poppins Bold"/>
            </a:endParaRPr>
          </a:p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"/>
              </a:rPr>
              <a:t>Estados com </a:t>
            </a:r>
            <a:r>
              <a:rPr lang="en-US" sz="2800">
                <a:solidFill>
                  <a:srgbClr val="FFFFFF"/>
                </a:solidFill>
                <a:latin typeface="Poppins Bold"/>
              </a:rPr>
              <a:t>maior produção</a:t>
            </a:r>
            <a:r>
              <a:rPr lang="en-US" sz="2800">
                <a:solidFill>
                  <a:srgbClr val="FFFFFF"/>
                </a:solidFill>
                <a:latin typeface="Poppins"/>
              </a:rPr>
              <a:t> de leite.</a:t>
            </a:r>
          </a:p>
          <a:p>
            <a:pPr>
              <a:lnSpc>
                <a:spcPts val="4247"/>
              </a:lnSpc>
            </a:pPr>
            <a:endParaRPr lang="en-US" sz="280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616"/>
              </a:lnSpc>
            </a:pPr>
            <a:endParaRPr lang="en-US" sz="280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616"/>
              </a:lnSpc>
            </a:pPr>
            <a:endParaRPr lang="en-US" sz="28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27342" y="2096820"/>
            <a:ext cx="8033837" cy="50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 Semi-Bold"/>
              </a:rPr>
              <a:t>Liderança da Produção de Leite no Brasil:</a:t>
            </a:r>
          </a:p>
        </p:txBody>
      </p:sp>
      <p:sp>
        <p:nvSpPr>
          <p:cNvPr id="6" name="Freeform 6"/>
          <p:cNvSpPr/>
          <p:nvPr/>
        </p:nvSpPr>
        <p:spPr>
          <a:xfrm>
            <a:off x="-214313" y="0"/>
            <a:ext cx="7659517" cy="10287000"/>
          </a:xfrm>
          <a:custGeom>
            <a:avLst/>
            <a:gdLst/>
            <a:ahLst/>
            <a:cxnLst/>
            <a:rect l="l" t="t" r="r" b="b"/>
            <a:pathLst>
              <a:path w="7659517" h="10287000">
                <a:moveTo>
                  <a:pt x="0" y="0"/>
                </a:moveTo>
                <a:lnTo>
                  <a:pt x="7659518" y="0"/>
                </a:lnTo>
                <a:lnTo>
                  <a:pt x="76595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366" r="-5301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687251" y="5113178"/>
            <a:ext cx="6514018" cy="4862962"/>
          </a:xfrm>
          <a:custGeom>
            <a:avLst/>
            <a:gdLst/>
            <a:ahLst/>
            <a:cxnLst/>
            <a:rect l="l" t="t" r="r" b="b"/>
            <a:pathLst>
              <a:path w="6514018" h="4862962">
                <a:moveTo>
                  <a:pt x="0" y="0"/>
                </a:moveTo>
                <a:lnTo>
                  <a:pt x="6514019" y="0"/>
                </a:lnTo>
                <a:lnTo>
                  <a:pt x="6514019" y="4862962"/>
                </a:lnTo>
                <a:lnTo>
                  <a:pt x="0" y="4862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1" r="-1591" b="-6334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47213" y="-567726"/>
            <a:ext cx="8061490" cy="11422451"/>
          </a:xfrm>
          <a:custGeom>
            <a:avLst/>
            <a:gdLst/>
            <a:ahLst/>
            <a:cxnLst/>
            <a:rect l="l" t="t" r="r" b="b"/>
            <a:pathLst>
              <a:path w="8061490" h="11422451">
                <a:moveTo>
                  <a:pt x="0" y="0"/>
                </a:moveTo>
                <a:lnTo>
                  <a:pt x="8061489" y="0"/>
                </a:lnTo>
                <a:lnTo>
                  <a:pt x="8061489" y="11422452"/>
                </a:lnTo>
                <a:lnTo>
                  <a:pt x="0" y="11422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432" r="-616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325333" y="696529"/>
            <a:ext cx="7667335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Contexto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2945" y="2468976"/>
            <a:ext cx="10148983" cy="838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endParaRPr/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Brasil:  84ª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 posição em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produtividade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 leiteira global;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Produtividade 5x inferior a Israel e EUA;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Produtividade baixa =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mais animais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 são necessários para produzir a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mesma quantidade 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de leite;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Resulta em maiores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custos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 de produção para os produtores.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Clima tropical brasileiro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, especialmente no verão, afeta a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produtividade</a:t>
            </a:r>
            <a:r>
              <a:rPr lang="en-US" sz="2799">
                <a:solidFill>
                  <a:srgbClr val="FFFFFF"/>
                </a:solidFill>
                <a:latin typeface="Poppins"/>
              </a:rPr>
              <a:t> de vacas devido ao </a:t>
            </a:r>
            <a:r>
              <a:rPr lang="en-US" sz="2799">
                <a:solidFill>
                  <a:srgbClr val="FFFFFF"/>
                </a:solidFill>
                <a:latin typeface="Poppins Bold"/>
              </a:rPr>
              <a:t>estresse térmico.</a:t>
            </a:r>
          </a:p>
          <a:p>
            <a:pPr>
              <a:lnSpc>
                <a:spcPts val="4247"/>
              </a:lnSpc>
            </a:pPr>
            <a:endParaRPr lang="en-US" sz="2799">
              <a:solidFill>
                <a:srgbClr val="FFFFFF"/>
              </a:solidFill>
              <a:latin typeface="Poppins Bold"/>
            </a:endParaRPr>
          </a:p>
          <a:p>
            <a:pPr>
              <a:lnSpc>
                <a:spcPts val="4616"/>
              </a:lnSpc>
            </a:pPr>
            <a:endParaRPr lang="en-US" sz="2799">
              <a:solidFill>
                <a:srgbClr val="FFFFFF"/>
              </a:solidFill>
              <a:latin typeface="Poppins Bold"/>
            </a:endParaRPr>
          </a:p>
          <a:p>
            <a:pPr>
              <a:lnSpc>
                <a:spcPts val="4616"/>
              </a:lnSpc>
            </a:pPr>
            <a:endParaRPr lang="en-US" sz="2799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42269" y="1930509"/>
            <a:ext cx="5033462" cy="50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 Semi-Bold"/>
              </a:rPr>
              <a:t>Desafios na Produtividade: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75163" y="7933"/>
            <a:ext cx="4612837" cy="10279067"/>
          </a:xfrm>
          <a:custGeom>
            <a:avLst/>
            <a:gdLst/>
            <a:ahLst/>
            <a:cxnLst/>
            <a:rect l="l" t="t" r="r" b="b"/>
            <a:pathLst>
              <a:path w="4612837" h="10279067">
                <a:moveTo>
                  <a:pt x="0" y="0"/>
                </a:moveTo>
                <a:lnTo>
                  <a:pt x="4612837" y="0"/>
                </a:lnTo>
                <a:lnTo>
                  <a:pt x="4612837" y="10279067"/>
                </a:lnTo>
                <a:lnTo>
                  <a:pt x="0" y="1027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26" r="-2493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735212" y="2654849"/>
            <a:ext cx="5612970" cy="5621988"/>
            <a:chOff x="0" y="0"/>
            <a:chExt cx="816841" cy="8181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841" cy="818153"/>
            </a:xfrm>
            <a:custGeom>
              <a:avLst/>
              <a:gdLst/>
              <a:ahLst/>
              <a:cxnLst/>
              <a:rect l="l" t="t" r="r" b="b"/>
              <a:pathLst>
                <a:path w="816841" h="818153">
                  <a:moveTo>
                    <a:pt x="408421" y="0"/>
                  </a:moveTo>
                  <a:cubicBezTo>
                    <a:pt x="182856" y="0"/>
                    <a:pt x="0" y="183150"/>
                    <a:pt x="0" y="409077"/>
                  </a:cubicBezTo>
                  <a:cubicBezTo>
                    <a:pt x="0" y="635003"/>
                    <a:pt x="182856" y="818153"/>
                    <a:pt x="408421" y="818153"/>
                  </a:cubicBezTo>
                  <a:cubicBezTo>
                    <a:pt x="633985" y="818153"/>
                    <a:pt x="816841" y="635003"/>
                    <a:pt x="816841" y="409077"/>
                  </a:cubicBezTo>
                  <a:cubicBezTo>
                    <a:pt x="816841" y="183150"/>
                    <a:pt x="633985" y="0"/>
                    <a:pt x="40842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04627" y="2822945"/>
            <a:ext cx="5246370" cy="5246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8030" r="-1629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8941" y="885825"/>
            <a:ext cx="5478199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Poppins Semi-Bold"/>
              </a:rPr>
              <a:t>Qual é 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72189" y="885825"/>
            <a:ext cx="3850562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Problema?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0631" y="2435774"/>
            <a:ext cx="9454581" cy="848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9"/>
              </a:lnSpc>
            </a:pPr>
            <a:endParaRPr/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Uma temperatura fora da faixa de conforto da vaca;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Temperatura ideal: -0,5 a 20ºC 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Redução na produção </a:t>
            </a:r>
            <a:r>
              <a:rPr lang="en-US" sz="2499">
                <a:solidFill>
                  <a:srgbClr val="FFFFFF"/>
                </a:solidFill>
                <a:latin typeface="Poppins"/>
              </a:rPr>
              <a:t>do leite de </a:t>
            </a:r>
            <a:r>
              <a:rPr lang="en-US" sz="2499">
                <a:solidFill>
                  <a:srgbClr val="FFFFFF"/>
                </a:solidFill>
                <a:latin typeface="Poppins Bold"/>
              </a:rPr>
              <a:t>15% </a:t>
            </a:r>
            <a:r>
              <a:rPr lang="en-US" sz="2499">
                <a:solidFill>
                  <a:srgbClr val="FFFFFF"/>
                </a:solidFill>
                <a:latin typeface="Poppins"/>
              </a:rPr>
              <a:t>a</a:t>
            </a:r>
            <a:r>
              <a:rPr lang="en-US" sz="2499">
                <a:solidFill>
                  <a:srgbClr val="FFFFFF"/>
                </a:solidFill>
                <a:latin typeface="Poppins Bold"/>
              </a:rPr>
              <a:t> 20%;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Alterações </a:t>
            </a:r>
            <a:r>
              <a:rPr lang="en-US" sz="2499">
                <a:solidFill>
                  <a:srgbClr val="FFFFFF"/>
                </a:solidFill>
                <a:latin typeface="Poppins Bold"/>
              </a:rPr>
              <a:t>comportamentais;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Redução de</a:t>
            </a:r>
            <a:r>
              <a:rPr lang="en-US" sz="2499">
                <a:solidFill>
                  <a:srgbClr val="FFFFFF"/>
                </a:solidFill>
                <a:latin typeface="Poppins Bold"/>
              </a:rPr>
              <a:t> reprodução </a:t>
            </a:r>
            <a:r>
              <a:rPr lang="en-US" sz="2499">
                <a:solidFill>
                  <a:srgbClr val="FFFFFF"/>
                </a:solidFill>
                <a:latin typeface="Poppins"/>
              </a:rPr>
              <a:t>de</a:t>
            </a:r>
            <a:r>
              <a:rPr lang="en-US" sz="2499">
                <a:solidFill>
                  <a:srgbClr val="FFFFFF"/>
                </a:solidFill>
                <a:latin typeface="Poppins Bold"/>
              </a:rPr>
              <a:t> 40% </a:t>
            </a:r>
            <a:r>
              <a:rPr lang="en-US" sz="2499">
                <a:solidFill>
                  <a:srgbClr val="FFFFFF"/>
                </a:solidFill>
                <a:latin typeface="Poppins"/>
              </a:rPr>
              <a:t>a</a:t>
            </a:r>
            <a:r>
              <a:rPr lang="en-US" sz="2499">
                <a:solidFill>
                  <a:srgbClr val="FFFFFF"/>
                </a:solidFill>
                <a:latin typeface="Poppins Bold"/>
              </a:rPr>
              <a:t> 50%;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Perda de peso;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Redução na qualidade do leite;</a:t>
            </a:r>
          </a:p>
          <a:p>
            <a:pPr>
              <a:lnSpc>
                <a:spcPts val="4749"/>
              </a:lnSpc>
            </a:pPr>
            <a:endParaRPr lang="en-US" sz="24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7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E esses problemas geram uma </a:t>
            </a:r>
            <a:r>
              <a:rPr lang="en-US" sz="2499">
                <a:solidFill>
                  <a:srgbClr val="FFFFFF"/>
                </a:solidFill>
                <a:latin typeface="Poppins Bold"/>
              </a:rPr>
              <a:t>redução no lucro</a:t>
            </a:r>
            <a:r>
              <a:rPr lang="en-US" sz="2499">
                <a:solidFill>
                  <a:srgbClr val="FFFFFF"/>
                </a:solidFill>
                <a:latin typeface="Poppins"/>
              </a:rPr>
              <a:t> de até </a:t>
            </a:r>
            <a:r>
              <a:rPr lang="en-US" sz="2499">
                <a:solidFill>
                  <a:srgbClr val="FFFFFF"/>
                </a:solidFill>
                <a:latin typeface="Poppins Bold"/>
              </a:rPr>
              <a:t>20% </a:t>
            </a:r>
            <a:r>
              <a:rPr lang="en-US" sz="2499">
                <a:solidFill>
                  <a:srgbClr val="FFFFFF"/>
                </a:solidFill>
                <a:latin typeface="Poppins"/>
              </a:rPr>
              <a:t>mensal.</a:t>
            </a:r>
          </a:p>
          <a:p>
            <a:pPr>
              <a:lnSpc>
                <a:spcPts val="4749"/>
              </a:lnSpc>
            </a:pPr>
            <a:endParaRPr lang="en-US" sz="24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749"/>
              </a:lnSpc>
            </a:pPr>
            <a:endParaRPr lang="en-US" sz="24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749"/>
              </a:lnSpc>
            </a:pPr>
            <a:endParaRPr lang="en-US" sz="2499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5913" y="2263522"/>
            <a:ext cx="7748087" cy="559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Poppins Semi-Bold"/>
              </a:rPr>
              <a:t>Estresse térmico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498464" cy="10287000"/>
          </a:xfrm>
          <a:custGeom>
            <a:avLst/>
            <a:gdLst/>
            <a:ahLst/>
            <a:cxnLst/>
            <a:rect l="l" t="t" r="r" b="b"/>
            <a:pathLst>
              <a:path w="4498464" h="10287000">
                <a:moveTo>
                  <a:pt x="0" y="0"/>
                </a:moveTo>
                <a:lnTo>
                  <a:pt x="4498464" y="0"/>
                </a:lnTo>
                <a:lnTo>
                  <a:pt x="44984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23" r="-2682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05863" y="2350899"/>
            <a:ext cx="5585202" cy="558520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33387" y="2578434"/>
            <a:ext cx="5130153" cy="513013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3253" t="-22760" r="-12388" b="-288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91065" y="857250"/>
            <a:ext cx="9703425" cy="108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FFFFFF"/>
                </a:solidFill>
                <a:latin typeface="Poppins Semi-Bold"/>
              </a:rPr>
              <a:t>Proposta 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42777" y="857250"/>
            <a:ext cx="4781783" cy="10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13A959"/>
                </a:solidFill>
                <a:latin typeface="Poppins Semi-Bold"/>
              </a:rPr>
              <a:t>Solução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30716" y="2538538"/>
            <a:ext cx="9224122" cy="511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8"/>
              </a:lnSpc>
            </a:pPr>
            <a:endParaRPr/>
          </a:p>
          <a:p>
            <a:pPr algn="just">
              <a:lnSpc>
                <a:spcPts val="4548"/>
              </a:lnSpc>
            </a:pPr>
            <a:r>
              <a:rPr lang="en-US" sz="2393">
                <a:solidFill>
                  <a:srgbClr val="FFFFFF"/>
                </a:solidFill>
                <a:latin typeface="Poppins"/>
              </a:rPr>
              <a:t>Desenvolvimento de um sistema web de </a:t>
            </a:r>
            <a:r>
              <a:rPr lang="en-US" sz="2393">
                <a:solidFill>
                  <a:srgbClr val="FFFFFF"/>
                </a:solidFill>
                <a:latin typeface="Poppins Bold"/>
              </a:rPr>
              <a:t>monitoramento de temperatura e umidade</a:t>
            </a:r>
            <a:r>
              <a:rPr lang="en-US" sz="2393">
                <a:solidFill>
                  <a:srgbClr val="FFFFFF"/>
                </a:solidFill>
                <a:latin typeface="Poppins"/>
              </a:rPr>
              <a:t>, com a utilização do </a:t>
            </a:r>
            <a:r>
              <a:rPr lang="en-US" sz="2393">
                <a:solidFill>
                  <a:srgbClr val="FFFFFF"/>
                </a:solidFill>
                <a:latin typeface="Poppins Bold"/>
              </a:rPr>
              <a:t>sensor DHT11</a:t>
            </a:r>
            <a:r>
              <a:rPr lang="en-US" sz="2393">
                <a:solidFill>
                  <a:srgbClr val="FFFFFF"/>
                </a:solidFill>
                <a:latin typeface="Poppins"/>
              </a:rPr>
              <a:t>, voltado ao gado leiteiro em confinamento. </a:t>
            </a:r>
          </a:p>
          <a:p>
            <a:pPr algn="just">
              <a:lnSpc>
                <a:spcPts val="4548"/>
              </a:lnSpc>
            </a:pPr>
            <a:endParaRPr lang="en-US" sz="2393">
              <a:solidFill>
                <a:srgbClr val="FFFFFF"/>
              </a:solidFill>
              <a:latin typeface="Poppins"/>
            </a:endParaRPr>
          </a:p>
          <a:p>
            <a:pPr marL="516813" lvl="1" indent="-258406" algn="just">
              <a:lnSpc>
                <a:spcPts val="4548"/>
              </a:lnSpc>
              <a:buFont typeface="Arial"/>
              <a:buChar char="•"/>
            </a:pPr>
            <a:r>
              <a:rPr lang="en-US" sz="2393">
                <a:solidFill>
                  <a:srgbClr val="FFFFFF"/>
                </a:solidFill>
                <a:latin typeface="Poppins"/>
              </a:rPr>
              <a:t>Redução de perdas financeiras em até 15%</a:t>
            </a:r>
          </a:p>
          <a:p>
            <a:pPr marL="516813" lvl="1" indent="-258406" algn="just">
              <a:lnSpc>
                <a:spcPts val="4548"/>
              </a:lnSpc>
              <a:buFont typeface="Arial"/>
              <a:buChar char="•"/>
            </a:pPr>
            <a:r>
              <a:rPr lang="en-US" sz="2393">
                <a:solidFill>
                  <a:srgbClr val="FFFFFF"/>
                </a:solidFill>
                <a:latin typeface="Poppins"/>
              </a:rPr>
              <a:t>Otimização climática</a:t>
            </a:r>
          </a:p>
          <a:p>
            <a:pPr marL="516813" lvl="1" indent="-258406" algn="just">
              <a:lnSpc>
                <a:spcPts val="4548"/>
              </a:lnSpc>
              <a:buFont typeface="Arial"/>
              <a:buChar char="•"/>
            </a:pPr>
            <a:r>
              <a:rPr lang="en-US" sz="2393">
                <a:solidFill>
                  <a:srgbClr val="FFFFFF"/>
                </a:solidFill>
                <a:latin typeface="Poppins"/>
              </a:rPr>
              <a:t>Reduzir o estresse térmico</a:t>
            </a:r>
          </a:p>
          <a:p>
            <a:pPr algn="just">
              <a:lnSpc>
                <a:spcPts val="4548"/>
              </a:lnSpc>
            </a:pPr>
            <a:endParaRPr lang="en-US" sz="2393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10279067"/>
            <a:chOff x="0" y="0"/>
            <a:chExt cx="270933" cy="2707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7244"/>
            </a:xfrm>
            <a:custGeom>
              <a:avLst/>
              <a:gdLst/>
              <a:ahLst/>
              <a:cxnLst/>
              <a:rect l="l" t="t" r="r" b="b"/>
              <a:pathLst>
                <a:path w="270933" h="2707244">
                  <a:moveTo>
                    <a:pt x="0" y="0"/>
                  </a:moveTo>
                  <a:lnTo>
                    <a:pt x="270933" y="0"/>
                  </a:lnTo>
                  <a:lnTo>
                    <a:pt x="270933" y="2707244"/>
                  </a:lnTo>
                  <a:lnTo>
                    <a:pt x="0" y="2707244"/>
                  </a:lnTo>
                  <a:close/>
                </a:path>
              </a:pathLst>
            </a:custGeom>
            <a:solidFill>
              <a:srgbClr val="13A9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1358656"/>
            <a:ext cx="14390598" cy="8094711"/>
          </a:xfrm>
          <a:custGeom>
            <a:avLst/>
            <a:gdLst/>
            <a:ahLst/>
            <a:cxnLst/>
            <a:rect l="l" t="t" r="r" b="b"/>
            <a:pathLst>
              <a:path w="14390598" h="8094711">
                <a:moveTo>
                  <a:pt x="0" y="0"/>
                </a:moveTo>
                <a:lnTo>
                  <a:pt x="14390598" y="0"/>
                </a:lnTo>
                <a:lnTo>
                  <a:pt x="14390598" y="8094712"/>
                </a:lnTo>
                <a:lnTo>
                  <a:pt x="0" y="809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887721" y="489150"/>
            <a:ext cx="2971279" cy="889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94"/>
              </a:lnSpc>
            </a:pPr>
            <a:r>
              <a:rPr lang="en-US" sz="5210" dirty="0" err="1">
                <a:solidFill>
                  <a:srgbClr val="13A959"/>
                </a:solidFill>
                <a:latin typeface="Poppins Semi-Bold"/>
              </a:rPr>
              <a:t>Negócio</a:t>
            </a:r>
            <a:endParaRPr lang="en-US" sz="5210" dirty="0">
              <a:solidFill>
                <a:srgbClr val="13A959"/>
              </a:solidFill>
              <a:latin typeface="Poppins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01852" y="458855"/>
            <a:ext cx="8233494" cy="98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6"/>
              </a:lnSpc>
            </a:pPr>
            <a:r>
              <a:rPr lang="en-US" sz="5483">
                <a:solidFill>
                  <a:srgbClr val="000000"/>
                </a:solidFill>
                <a:latin typeface="Poppins Semi-Bold"/>
              </a:rPr>
              <a:t>Diagrama de Visão 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20871" y="4512772"/>
            <a:ext cx="4029288" cy="10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000000"/>
                </a:solidFill>
                <a:latin typeface="Poppins Semi-Bold"/>
              </a:rPr>
              <a:t>Projeto no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28277" y="4512772"/>
            <a:ext cx="2838852" cy="10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5"/>
              </a:lnSpc>
            </a:pPr>
            <a:r>
              <a:rPr lang="en-US" sz="6032">
                <a:solidFill>
                  <a:srgbClr val="13A959"/>
                </a:solidFill>
                <a:latin typeface="Poppins Semi-Bold"/>
              </a:rPr>
              <a:t>GitHub</a:t>
            </a:r>
          </a:p>
        </p:txBody>
      </p:sp>
      <p:sp>
        <p:nvSpPr>
          <p:cNvPr id="4" name="Freeform 4"/>
          <p:cNvSpPr/>
          <p:nvPr/>
        </p:nvSpPr>
        <p:spPr>
          <a:xfrm>
            <a:off x="-3798183" y="0"/>
            <a:ext cx="4612837" cy="10279067"/>
          </a:xfrm>
          <a:custGeom>
            <a:avLst/>
            <a:gdLst/>
            <a:ahLst/>
            <a:cxnLst/>
            <a:rect l="l" t="t" r="r" b="b"/>
            <a:pathLst>
              <a:path w="4612837" h="10279067">
                <a:moveTo>
                  <a:pt x="0" y="0"/>
                </a:moveTo>
                <a:lnTo>
                  <a:pt x="4612837" y="0"/>
                </a:lnTo>
                <a:lnTo>
                  <a:pt x="4612837" y="10279067"/>
                </a:lnTo>
                <a:lnTo>
                  <a:pt x="0" y="1027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26" r="-24930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425</Words>
  <Application>Microsoft Office PowerPoint</Application>
  <PresentationFormat>Personalizar</PresentationFormat>
  <Paragraphs>111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Open Sans Bold</vt:lpstr>
      <vt:lpstr>Arial</vt:lpstr>
      <vt:lpstr>Poppins Bold</vt:lpstr>
      <vt:lpstr>Calibri</vt:lpstr>
      <vt:lpstr>Poppins</vt:lpstr>
      <vt:lpstr>Poppins Semi-Bold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Sprint 1</dc:title>
  <cp:lastModifiedBy>Emmily Ferreira</cp:lastModifiedBy>
  <cp:revision>1</cp:revision>
  <dcterms:created xsi:type="dcterms:W3CDTF">2006-08-16T00:00:00Z</dcterms:created>
  <dcterms:modified xsi:type="dcterms:W3CDTF">2023-09-17T00:58:20Z</dcterms:modified>
  <dc:identifier>DAFtlebk988</dc:identifier>
</cp:coreProperties>
</file>